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2" r:id="rId17"/>
    <p:sldId id="271" r:id="rId18"/>
    <p:sldId id="296"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5" r:id="rId40"/>
    <p:sldId id="297" r:id="rId4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D3FD1A77-4D2C-4AF8-898D-325D371FFD0D}" type="datetimeFigureOut">
              <a:rPr lang="en-US" smtClean="0"/>
              <a:t>10/20/2013</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786C6E58-E7AB-4411-A4FA-CA2186602A00}" type="slidenum">
              <a:rPr lang="en-US" smtClean="0"/>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3FD1A77-4D2C-4AF8-898D-325D371FFD0D}" type="datetimeFigureOut">
              <a:rPr lang="en-US" smtClean="0"/>
              <a:t>10/20/2013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86C6E58-E7AB-4411-A4FA-CA2186602A00}"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3FD1A77-4D2C-4AF8-898D-325D371FFD0D}" type="datetimeFigureOut">
              <a:rPr lang="en-US" smtClean="0"/>
              <a:t>10/20/2013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86C6E58-E7AB-4411-A4FA-CA2186602A00}"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3FD1A77-4D2C-4AF8-898D-325D371FFD0D}" type="datetimeFigureOut">
              <a:rPr lang="en-US" smtClean="0"/>
              <a:t>10/20/2013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86C6E58-E7AB-4411-A4FA-CA2186602A00}"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D3FD1A77-4D2C-4AF8-898D-325D371FFD0D}" type="datetimeFigureOut">
              <a:rPr lang="en-US" smtClean="0"/>
              <a:t>10/20/2013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86C6E58-E7AB-4411-A4FA-CA2186602A00}" type="slidenum">
              <a:rPr lang="en-US" smtClean="0"/>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D3FD1A77-4D2C-4AF8-898D-325D371FFD0D}" type="datetimeFigureOut">
              <a:rPr lang="en-US" smtClean="0"/>
              <a:t>10/20/2013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786C6E58-E7AB-4411-A4FA-CA2186602A00}"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D3FD1A77-4D2C-4AF8-898D-325D371FFD0D}" type="datetimeFigureOut">
              <a:rPr lang="en-US" smtClean="0"/>
              <a:t>10/20/2013</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786C6E58-E7AB-4411-A4FA-CA2186602A00}"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D3FD1A77-4D2C-4AF8-898D-325D371FFD0D}" type="datetimeFigureOut">
              <a:rPr lang="en-US" smtClean="0"/>
              <a:t>10/20/2013</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786C6E58-E7AB-4411-A4FA-CA2186602A00}"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D3FD1A77-4D2C-4AF8-898D-325D371FFD0D}" type="datetimeFigureOut">
              <a:rPr lang="en-US" smtClean="0"/>
              <a:t>10/20/2013</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786C6E58-E7AB-4411-A4FA-CA2186602A00}" type="slidenum">
              <a:rPr lang="en-US" smtClean="0"/>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D3FD1A77-4D2C-4AF8-898D-325D371FFD0D}" type="datetimeFigureOut">
              <a:rPr lang="en-US" smtClean="0"/>
              <a:t>10/20/2013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786C6E58-E7AB-4411-A4FA-CA2186602A00}"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D3FD1A77-4D2C-4AF8-898D-325D371FFD0D}" type="datetimeFigureOut">
              <a:rPr lang="en-US" smtClean="0"/>
              <a:t>10/20/2013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786C6E58-E7AB-4411-A4FA-CA2186602A00}" type="slidenum">
              <a:rPr lang="en-US" smtClean="0"/>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D3FD1A77-4D2C-4AF8-898D-325D371FFD0D}" type="datetimeFigureOut">
              <a:rPr lang="en-US" smtClean="0"/>
              <a:t>10/20/2013</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786C6E58-E7AB-4411-A4FA-CA2186602A00}" type="slidenum">
              <a:rPr lang="en-US" smtClean="0"/>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jpe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19.gif"/><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Crisis Period and the Early Republic, 1781 - 1796</a:t>
            </a:r>
            <a:endParaRPr lang="en-US" dirty="0"/>
          </a:p>
        </p:txBody>
      </p:sp>
      <p:sp>
        <p:nvSpPr>
          <p:cNvPr id="3" name="Subtitle 2"/>
          <p:cNvSpPr>
            <a:spLocks noGrp="1"/>
          </p:cNvSpPr>
          <p:nvPr>
            <p:ph type="subTitle" idx="1"/>
          </p:nvPr>
        </p:nvSpPr>
        <p:spPr>
          <a:xfrm>
            <a:off x="1432560" y="1850064"/>
            <a:ext cx="7406640" cy="969336"/>
          </a:xfrm>
        </p:spPr>
        <p:txBody>
          <a:bodyPr/>
          <a:lstStyle/>
          <a:p>
            <a:r>
              <a:rPr lang="en-US" dirty="0" smtClean="0"/>
              <a:t>A Second Revolution: From Thirteen Independent States to the United States of America</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22764" y="2743200"/>
            <a:ext cx="5626608" cy="3700272"/>
          </a:xfrm>
          <a:prstGeom prst="rect">
            <a:avLst/>
          </a:prstGeom>
        </p:spPr>
      </p:pic>
    </p:spTree>
    <p:extLst>
      <p:ext uri="{BB962C8B-B14F-4D97-AF65-F5344CB8AC3E}">
        <p14:creationId xmlns:p14="http://schemas.microsoft.com/office/powerpoint/2010/main" val="365059968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The Constitutional Convention</a:t>
            </a:r>
            <a:endParaRPr lang="en-US" dirty="0"/>
          </a:p>
        </p:txBody>
      </p:sp>
      <p:sp>
        <p:nvSpPr>
          <p:cNvPr id="7" name="Text Placeholder 6"/>
          <p:cNvSpPr>
            <a:spLocks noGrp="1"/>
          </p:cNvSpPr>
          <p:nvPr>
            <p:ph type="body" idx="2"/>
          </p:nvPr>
        </p:nvSpPr>
        <p:spPr>
          <a:xfrm>
            <a:off x="457200" y="1406964"/>
            <a:ext cx="7239000" cy="698500"/>
          </a:xfrm>
        </p:spPr>
        <p:txBody>
          <a:bodyPr>
            <a:normAutofit lnSpcReduction="10000"/>
          </a:bodyPr>
          <a:lstStyle/>
          <a:p>
            <a:r>
              <a:rPr lang="en-US" dirty="0" smtClean="0"/>
              <a:t>After a meeting scheduled for 1786 in Annapolis was cancelled due to lackluster attendance and difficult traveling conditions, the 1787 Convention in Philadelphia was scheduled.  Shays’ Rebellion brought a greater sense of urgency to the Philadelphia meeting. </a:t>
            </a:r>
            <a:endParaRPr lang="en-US" dirty="0"/>
          </a:p>
        </p:txBody>
      </p:sp>
      <p:pic>
        <p:nvPicPr>
          <p:cNvPr id="8" name="Content Placeholder 7"/>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720596" y="2279745"/>
            <a:ext cx="5626608" cy="3700272"/>
          </a:xfrm>
        </p:spPr>
      </p:pic>
    </p:spTree>
    <p:extLst>
      <p:ext uri="{BB962C8B-B14F-4D97-AF65-F5344CB8AC3E}">
        <p14:creationId xmlns:p14="http://schemas.microsoft.com/office/powerpoint/2010/main" val="342767106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The Constitutional Convention</a:t>
            </a:r>
            <a:endParaRPr lang="en-US" dirty="0"/>
          </a:p>
        </p:txBody>
      </p:sp>
      <p:sp>
        <p:nvSpPr>
          <p:cNvPr id="6" name="Content Placeholder 5"/>
          <p:cNvSpPr>
            <a:spLocks noGrp="1"/>
          </p:cNvSpPr>
          <p:nvPr>
            <p:ph idx="1"/>
          </p:nvPr>
        </p:nvSpPr>
        <p:spPr/>
        <p:txBody>
          <a:bodyPr>
            <a:normAutofit fontScale="92500" lnSpcReduction="20000"/>
          </a:bodyPr>
          <a:lstStyle/>
          <a:p>
            <a:r>
              <a:rPr lang="en-US" dirty="0" smtClean="0"/>
              <a:t>The Constitutional Convention was approved in advance by the Continental Congress, for the express purpose of revising the Articles of Confederation.</a:t>
            </a:r>
          </a:p>
          <a:p>
            <a:r>
              <a:rPr lang="en-US" dirty="0" smtClean="0"/>
              <a:t>One of the first motions made was to scuttle the Articles of Confederation and start from scratch.  Hence, from the outset, the Constitutional Convention was “extra-legal.”  Or, some would argue, </a:t>
            </a:r>
            <a:r>
              <a:rPr lang="en-US" i="1" u="sng" dirty="0" smtClean="0"/>
              <a:t>illegal</a:t>
            </a:r>
            <a:r>
              <a:rPr lang="en-US" dirty="0" smtClean="0"/>
              <a:t>.  What gave the meeting legitimacy was the cast of characters involved in drafting the document.</a:t>
            </a:r>
            <a:endParaRPr lang="en-US" dirty="0"/>
          </a:p>
        </p:txBody>
      </p:sp>
    </p:spTree>
    <p:extLst>
      <p:ext uri="{BB962C8B-B14F-4D97-AF65-F5344CB8AC3E}">
        <p14:creationId xmlns:p14="http://schemas.microsoft.com/office/powerpoint/2010/main" val="166894482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The Founding Fathers</a:t>
            </a:r>
            <a:endParaRPr lang="en-US" dirty="0"/>
          </a:p>
        </p:txBody>
      </p:sp>
      <p:sp>
        <p:nvSpPr>
          <p:cNvPr id="5" name="Text Placeholder 4"/>
          <p:cNvSpPr>
            <a:spLocks noGrp="1"/>
          </p:cNvSpPr>
          <p:nvPr>
            <p:ph type="body" idx="1"/>
          </p:nvPr>
        </p:nvSpPr>
        <p:spPr/>
        <p:txBody>
          <a:bodyPr/>
          <a:lstStyle/>
          <a:p>
            <a:r>
              <a:rPr lang="en-US" dirty="0" smtClean="0"/>
              <a:t>James Madison	</a:t>
            </a:r>
            <a:endParaRPr lang="en-US" dirty="0"/>
          </a:p>
        </p:txBody>
      </p:sp>
      <p:sp>
        <p:nvSpPr>
          <p:cNvPr id="7" name="Text Placeholder 6"/>
          <p:cNvSpPr>
            <a:spLocks noGrp="1"/>
          </p:cNvSpPr>
          <p:nvPr>
            <p:ph type="body" sz="half" idx="3"/>
          </p:nvPr>
        </p:nvSpPr>
        <p:spPr/>
        <p:txBody>
          <a:bodyPr/>
          <a:lstStyle/>
          <a:p>
            <a:r>
              <a:rPr lang="en-US" dirty="0" smtClean="0"/>
              <a:t>Alexander Hamilton</a:t>
            </a:r>
            <a:endParaRPr lang="en-US" dirty="0"/>
          </a:p>
        </p:txBody>
      </p:sp>
      <p:pic>
        <p:nvPicPr>
          <p:cNvPr id="2" name="Content Placeholder 1"/>
          <p:cNvPicPr>
            <a:picLocks noGrp="1" noChangeAspect="1"/>
          </p:cNvPicPr>
          <p:nvPr>
            <p:ph sz="quarter" idx="2"/>
          </p:nvPr>
        </p:nvPicPr>
        <p:blipFill>
          <a:blip r:embed="rId2" cstate="print">
            <a:extLst>
              <a:ext uri="{28A0092B-C50C-407E-A947-70E740481C1C}">
                <a14:useLocalDpi xmlns:a14="http://schemas.microsoft.com/office/drawing/2010/main" val="0"/>
              </a:ext>
            </a:extLst>
          </a:blip>
          <a:stretch>
            <a:fillRect/>
          </a:stretch>
        </p:blipFill>
        <p:spPr>
          <a:xfrm>
            <a:off x="925512" y="969963"/>
            <a:ext cx="3086100" cy="4114800"/>
          </a:xfrm>
        </p:spPr>
      </p:pic>
      <p:pic>
        <p:nvPicPr>
          <p:cNvPr id="10" name="Content Placeholder 9"/>
          <p:cNvPicPr>
            <a:picLocks noGrp="1" noChangeAspect="1"/>
          </p:cNvPicPr>
          <p:nvPr>
            <p:ph sz="quarter" idx="4"/>
          </p:nvPr>
        </p:nvPicPr>
        <p:blipFill>
          <a:blip r:embed="rId3" cstate="print">
            <a:extLst>
              <a:ext uri="{28A0092B-C50C-407E-A947-70E740481C1C}">
                <a14:useLocalDpi xmlns:a14="http://schemas.microsoft.com/office/drawing/2010/main" val="0"/>
              </a:ext>
            </a:extLst>
          </a:blip>
          <a:stretch>
            <a:fillRect/>
          </a:stretch>
        </p:blipFill>
        <p:spPr>
          <a:xfrm>
            <a:off x="4938992" y="969963"/>
            <a:ext cx="3472891" cy="4114800"/>
          </a:xfrm>
        </p:spPr>
      </p:pic>
    </p:spTree>
    <p:extLst>
      <p:ext uri="{BB962C8B-B14F-4D97-AF65-F5344CB8AC3E}">
        <p14:creationId xmlns:p14="http://schemas.microsoft.com/office/powerpoint/2010/main" val="89684826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Legitimacy </a:t>
            </a:r>
            <a:endParaRPr lang="en-US" dirty="0"/>
          </a:p>
        </p:txBody>
      </p:sp>
      <p:sp>
        <p:nvSpPr>
          <p:cNvPr id="3" name="Text Placeholder 2"/>
          <p:cNvSpPr>
            <a:spLocks noGrp="1"/>
          </p:cNvSpPr>
          <p:nvPr>
            <p:ph type="body" idx="1"/>
          </p:nvPr>
        </p:nvSpPr>
        <p:spPr/>
        <p:txBody>
          <a:bodyPr/>
          <a:lstStyle/>
          <a:p>
            <a:r>
              <a:rPr lang="en-US" dirty="0" smtClean="0"/>
              <a:t>Benjamin Franklin</a:t>
            </a:r>
            <a:endParaRPr lang="en-US" dirty="0"/>
          </a:p>
        </p:txBody>
      </p:sp>
      <p:sp>
        <p:nvSpPr>
          <p:cNvPr id="4" name="Text Placeholder 3"/>
          <p:cNvSpPr>
            <a:spLocks noGrp="1"/>
          </p:cNvSpPr>
          <p:nvPr>
            <p:ph type="body" sz="half" idx="3"/>
          </p:nvPr>
        </p:nvSpPr>
        <p:spPr/>
        <p:txBody>
          <a:bodyPr/>
          <a:lstStyle/>
          <a:p>
            <a:r>
              <a:rPr lang="en-US" dirty="0" smtClean="0"/>
              <a:t>George Washington</a:t>
            </a:r>
            <a:endParaRPr lang="en-US" dirty="0"/>
          </a:p>
        </p:txBody>
      </p:sp>
      <p:pic>
        <p:nvPicPr>
          <p:cNvPr id="7" name="Content Placeholder 6"/>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457200" y="985628"/>
            <a:ext cx="4022725" cy="4083470"/>
          </a:xfrm>
        </p:spPr>
      </p:pic>
      <p:pic>
        <p:nvPicPr>
          <p:cNvPr id="8" name="Content Placeholder 7"/>
          <p:cNvPicPr>
            <a:picLocks noGrp="1" noChangeAspect="1"/>
          </p:cNvPicPr>
          <p:nvPr>
            <p:ph sz="quarter" idx="4"/>
          </p:nvPr>
        </p:nvPicPr>
        <p:blipFill>
          <a:blip r:embed="rId3" cstate="print">
            <a:extLst>
              <a:ext uri="{28A0092B-C50C-407E-A947-70E740481C1C}">
                <a14:useLocalDpi xmlns:a14="http://schemas.microsoft.com/office/drawing/2010/main" val="0"/>
              </a:ext>
            </a:extLst>
          </a:blip>
          <a:stretch>
            <a:fillRect/>
          </a:stretch>
        </p:blipFill>
        <p:spPr>
          <a:xfrm>
            <a:off x="5029200" y="1057248"/>
            <a:ext cx="3352800" cy="4012426"/>
          </a:xfrm>
        </p:spPr>
      </p:pic>
    </p:spTree>
    <p:extLst>
      <p:ext uri="{BB962C8B-B14F-4D97-AF65-F5344CB8AC3E}">
        <p14:creationId xmlns:p14="http://schemas.microsoft.com/office/powerpoint/2010/main" val="233623017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Dissent - Antifederalists</a:t>
            </a:r>
            <a:endParaRPr lang="en-US" dirty="0"/>
          </a:p>
        </p:txBody>
      </p:sp>
      <p:sp>
        <p:nvSpPr>
          <p:cNvPr id="3" name="Text Placeholder 2"/>
          <p:cNvSpPr>
            <a:spLocks noGrp="1"/>
          </p:cNvSpPr>
          <p:nvPr>
            <p:ph type="body" idx="1"/>
          </p:nvPr>
        </p:nvSpPr>
        <p:spPr/>
        <p:txBody>
          <a:bodyPr/>
          <a:lstStyle/>
          <a:p>
            <a:r>
              <a:rPr lang="en-US" dirty="0" smtClean="0"/>
              <a:t>Elbridge Gerry</a:t>
            </a:r>
            <a:endParaRPr lang="en-US" dirty="0"/>
          </a:p>
        </p:txBody>
      </p:sp>
      <p:sp>
        <p:nvSpPr>
          <p:cNvPr id="4" name="Text Placeholder 3"/>
          <p:cNvSpPr>
            <a:spLocks noGrp="1"/>
          </p:cNvSpPr>
          <p:nvPr>
            <p:ph type="body" sz="half" idx="3"/>
          </p:nvPr>
        </p:nvSpPr>
        <p:spPr/>
        <p:txBody>
          <a:bodyPr/>
          <a:lstStyle/>
          <a:p>
            <a:r>
              <a:rPr lang="en-US" dirty="0" smtClean="0"/>
              <a:t>George Mason</a:t>
            </a:r>
            <a:endParaRPr lang="en-US" dirty="0"/>
          </a:p>
        </p:txBody>
      </p:sp>
      <p:pic>
        <p:nvPicPr>
          <p:cNvPr id="7" name="Content Placeholder 6"/>
          <p:cNvPicPr>
            <a:picLocks noGrp="1" noChangeAspect="1"/>
          </p:cNvPicPr>
          <p:nvPr>
            <p:ph sz="quarter" idx="2"/>
          </p:nvPr>
        </p:nvPicPr>
        <p:blipFill>
          <a:blip r:embed="rId2" cstate="print">
            <a:extLst>
              <a:ext uri="{28A0092B-C50C-407E-A947-70E740481C1C}">
                <a14:useLocalDpi xmlns:a14="http://schemas.microsoft.com/office/drawing/2010/main" val="0"/>
              </a:ext>
            </a:extLst>
          </a:blip>
          <a:stretch>
            <a:fillRect/>
          </a:stretch>
        </p:blipFill>
        <p:spPr>
          <a:xfrm>
            <a:off x="941514" y="1224471"/>
            <a:ext cx="3054096" cy="3605784"/>
          </a:xfrm>
        </p:spPr>
      </p:pic>
      <p:pic>
        <p:nvPicPr>
          <p:cNvPr id="8" name="Content Placeholder 7"/>
          <p:cNvPicPr>
            <a:picLocks noGrp="1" noChangeAspect="1"/>
          </p:cNvPicPr>
          <p:nvPr>
            <p:ph sz="quarter" idx="4"/>
          </p:nvPr>
        </p:nvPicPr>
        <p:blipFill>
          <a:blip r:embed="rId3">
            <a:extLst>
              <a:ext uri="{28A0092B-C50C-407E-A947-70E740481C1C}">
                <a14:useLocalDpi xmlns:a14="http://schemas.microsoft.com/office/drawing/2010/main" val="0"/>
              </a:ext>
            </a:extLst>
          </a:blip>
          <a:stretch>
            <a:fillRect/>
          </a:stretch>
        </p:blipFill>
        <p:spPr>
          <a:xfrm>
            <a:off x="5029199" y="1210405"/>
            <a:ext cx="3321901" cy="3666395"/>
          </a:xfrm>
        </p:spPr>
      </p:pic>
    </p:spTree>
    <p:extLst>
      <p:ext uri="{BB962C8B-B14F-4D97-AF65-F5344CB8AC3E}">
        <p14:creationId xmlns:p14="http://schemas.microsoft.com/office/powerpoint/2010/main" val="1893906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The Great Compromise</a:t>
            </a:r>
            <a:endParaRPr lang="en-US" dirty="0"/>
          </a:p>
        </p:txBody>
      </p:sp>
      <p:sp>
        <p:nvSpPr>
          <p:cNvPr id="8" name="Content Placeholder 7"/>
          <p:cNvSpPr>
            <a:spLocks noGrp="1"/>
          </p:cNvSpPr>
          <p:nvPr>
            <p:ph sz="half" idx="1"/>
          </p:nvPr>
        </p:nvSpPr>
        <p:spPr>
          <a:xfrm>
            <a:off x="1143000" y="1524000"/>
            <a:ext cx="2514600" cy="4663440"/>
          </a:xfrm>
        </p:spPr>
        <p:txBody>
          <a:bodyPr>
            <a:normAutofit fontScale="85000" lnSpcReduction="20000"/>
          </a:bodyPr>
          <a:lstStyle/>
          <a:p>
            <a:pPr marL="82296" indent="0">
              <a:buNone/>
            </a:pPr>
            <a:r>
              <a:rPr lang="en-US" dirty="0" smtClean="0"/>
              <a:t>Faced with the prospect of satisfying the desires of both large states (Madison’s Virginia Plan) and small states (the New Jersey Plan), the Founding Fathers brokered a deal which created the current bicameral Congress. </a:t>
            </a:r>
            <a:endParaRPr lang="en-US" dirty="0"/>
          </a:p>
        </p:txBody>
      </p:sp>
      <p:pic>
        <p:nvPicPr>
          <p:cNvPr id="2" name="Content Placeholder 1"/>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3657600" y="1678781"/>
            <a:ext cx="5276850" cy="3957637"/>
          </a:xfrm>
        </p:spPr>
      </p:pic>
    </p:spTree>
    <p:extLst>
      <p:ext uri="{BB962C8B-B14F-4D97-AF65-F5344CB8AC3E}">
        <p14:creationId xmlns:p14="http://schemas.microsoft.com/office/powerpoint/2010/main" val="262957634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Electoral College</a:t>
            </a:r>
            <a:endParaRPr lang="en-US" dirty="0"/>
          </a:p>
        </p:txBody>
      </p:sp>
      <p:sp>
        <p:nvSpPr>
          <p:cNvPr id="3" name="Content Placeholder 2"/>
          <p:cNvSpPr>
            <a:spLocks noGrp="1"/>
          </p:cNvSpPr>
          <p:nvPr>
            <p:ph sz="half" idx="1"/>
          </p:nvPr>
        </p:nvSpPr>
        <p:spPr/>
        <p:txBody>
          <a:bodyPr>
            <a:normAutofit fontScale="77500" lnSpcReduction="20000"/>
          </a:bodyPr>
          <a:lstStyle/>
          <a:p>
            <a:pPr marL="82296" indent="0">
              <a:buNone/>
            </a:pPr>
            <a:r>
              <a:rPr lang="en-US" dirty="0" smtClean="0"/>
              <a:t>Since they had such grave reservations about democracy, the Founding Fathers conceived the still perplexing Electoral College – an archaic system which is still preserved in order to insert a barrier between the Presidency and the people.   The implications of the system on modern politics – and the possibility of minority Presidents assuming office – complicate the system further.  Yet, Electoral College reform is seldom mentioned in political circles.</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029200" y="2514600"/>
            <a:ext cx="3657600" cy="1988820"/>
          </a:xfrm>
        </p:spPr>
      </p:pic>
    </p:spTree>
    <p:extLst>
      <p:ext uri="{BB962C8B-B14F-4D97-AF65-F5344CB8AC3E}">
        <p14:creationId xmlns:p14="http://schemas.microsoft.com/office/powerpoint/2010/main" val="174803377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Three-Fifths Compromise</a:t>
            </a:r>
            <a:endParaRPr lang="en-US" dirty="0"/>
          </a:p>
        </p:txBody>
      </p:sp>
      <p:sp>
        <p:nvSpPr>
          <p:cNvPr id="3" name="Content Placeholder 2"/>
          <p:cNvSpPr>
            <a:spLocks noGrp="1"/>
          </p:cNvSpPr>
          <p:nvPr>
            <p:ph sz="half" idx="1"/>
          </p:nvPr>
        </p:nvSpPr>
        <p:spPr/>
        <p:txBody>
          <a:bodyPr>
            <a:normAutofit fontScale="77500" lnSpcReduction="20000"/>
          </a:bodyPr>
          <a:lstStyle/>
          <a:p>
            <a:pPr marL="82296" indent="0">
              <a:buNone/>
            </a:pPr>
            <a:r>
              <a:rPr lang="en-US" dirty="0" smtClean="0"/>
              <a:t>The Three-Fifths Compromise was devised in order to allow Southern states greater representation in Congress.  Although the enslaved people in those states had no political power or influence, they would be counted as three-fifths of a person in order to give the Southern States greater representation in Congress.  Thus, the Southern states were rewarded for their “peculiar institution” with greater representation in government.</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295900" y="1633537"/>
            <a:ext cx="3619500" cy="4445000"/>
          </a:xfrm>
        </p:spPr>
      </p:pic>
    </p:spTree>
    <p:extLst>
      <p:ext uri="{BB962C8B-B14F-4D97-AF65-F5344CB8AC3E}">
        <p14:creationId xmlns:p14="http://schemas.microsoft.com/office/powerpoint/2010/main" val="573822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 Issue </a:t>
            </a:r>
            <a:endParaRPr lang="en-US" dirty="0"/>
          </a:p>
        </p:txBody>
      </p:sp>
      <p:sp>
        <p:nvSpPr>
          <p:cNvPr id="3" name="Content Placeholder 2"/>
          <p:cNvSpPr>
            <a:spLocks noGrp="1"/>
          </p:cNvSpPr>
          <p:nvPr>
            <p:ph sz="half" idx="1"/>
          </p:nvPr>
        </p:nvSpPr>
        <p:spPr/>
        <p:txBody>
          <a:bodyPr>
            <a:normAutofit fontScale="92500" lnSpcReduction="10000"/>
          </a:bodyPr>
          <a:lstStyle/>
          <a:p>
            <a:pPr marL="82296" indent="0">
              <a:buNone/>
            </a:pPr>
            <a:r>
              <a:rPr lang="en-US" dirty="0" smtClean="0"/>
              <a:t>Although they dared not speak its name, the slavery issue permeated the Constitution.  It is discussed in no fewer than three ways: </a:t>
            </a:r>
          </a:p>
          <a:p>
            <a:pPr>
              <a:buFont typeface="Wingdings" pitchFamily="2" charset="2"/>
              <a:buChar char="§"/>
            </a:pPr>
            <a:r>
              <a:rPr lang="en-US" dirty="0" smtClean="0"/>
              <a:t> The Fugitive Slave law, </a:t>
            </a:r>
            <a:endParaRPr lang="en-US" dirty="0"/>
          </a:p>
          <a:p>
            <a:pPr>
              <a:buFont typeface="Wingdings" pitchFamily="2" charset="2"/>
              <a:buChar char="§"/>
            </a:pPr>
            <a:r>
              <a:rPr lang="en-US" dirty="0" smtClean="0"/>
              <a:t> The Three-Fifths Compromise,  &amp;</a:t>
            </a:r>
          </a:p>
          <a:p>
            <a:pPr>
              <a:buFont typeface="Wingdings" pitchFamily="2" charset="2"/>
              <a:buChar char="§"/>
            </a:pPr>
            <a:r>
              <a:rPr lang="en-US" dirty="0"/>
              <a:t>T</a:t>
            </a:r>
            <a:r>
              <a:rPr lang="en-US" dirty="0" smtClean="0"/>
              <a:t>he International </a:t>
            </a:r>
            <a:r>
              <a:rPr lang="en-US" dirty="0"/>
              <a:t>S</a:t>
            </a:r>
            <a:r>
              <a:rPr lang="en-US" dirty="0" smtClean="0"/>
              <a:t>lave trade.</a:t>
            </a:r>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rot="5400000">
            <a:off x="4242275" y="2387125"/>
            <a:ext cx="5383850" cy="3200400"/>
          </a:xfrm>
        </p:spPr>
      </p:pic>
    </p:spTree>
    <p:extLst>
      <p:ext uri="{BB962C8B-B14F-4D97-AF65-F5344CB8AC3E}">
        <p14:creationId xmlns:p14="http://schemas.microsoft.com/office/powerpoint/2010/main" val="334759507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The Constitution, 1787</a:t>
            </a:r>
            <a:endParaRPr lang="en-US" dirty="0"/>
          </a:p>
        </p:txBody>
      </p:sp>
      <p:sp>
        <p:nvSpPr>
          <p:cNvPr id="6" name="Content Placeholder 5"/>
          <p:cNvSpPr>
            <a:spLocks noGrp="1"/>
          </p:cNvSpPr>
          <p:nvPr>
            <p:ph idx="1"/>
          </p:nvPr>
        </p:nvSpPr>
        <p:spPr/>
        <p:txBody>
          <a:bodyPr/>
          <a:lstStyle/>
          <a:p>
            <a:r>
              <a:rPr lang="en-US" dirty="0" smtClean="0"/>
              <a:t>The Separation of Powers: Executive, Legislative, and Judicial Branches</a:t>
            </a:r>
          </a:p>
          <a:p>
            <a:r>
              <a:rPr lang="en-US" dirty="0" smtClean="0"/>
              <a:t>Checks and Balances</a:t>
            </a:r>
          </a:p>
          <a:p>
            <a:r>
              <a:rPr lang="en-US" dirty="0" smtClean="0"/>
              <a:t>Federalism</a:t>
            </a:r>
          </a:p>
          <a:p>
            <a:r>
              <a:rPr lang="en-US" dirty="0" smtClean="0"/>
              <a:t>Pluralism </a:t>
            </a:r>
          </a:p>
          <a:p>
            <a:r>
              <a:rPr lang="en-US" dirty="0" smtClean="0"/>
              <a:t>Majority Rule and Minority Rights</a:t>
            </a:r>
          </a:p>
          <a:p>
            <a:r>
              <a:rPr lang="en-US" dirty="0" smtClean="0"/>
              <a:t>Factions</a:t>
            </a:r>
            <a:endParaRPr lang="en-US" dirty="0"/>
          </a:p>
        </p:txBody>
      </p:sp>
    </p:spTree>
    <p:extLst>
      <p:ext uri="{BB962C8B-B14F-4D97-AF65-F5344CB8AC3E}">
        <p14:creationId xmlns:p14="http://schemas.microsoft.com/office/powerpoint/2010/main" val="74056872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What’s so bad about the Articles?</a:t>
            </a:r>
            <a:endParaRPr lang="en-US" dirty="0"/>
          </a:p>
        </p:txBody>
      </p:sp>
      <p:sp>
        <p:nvSpPr>
          <p:cNvPr id="3" name="Content Placeholder 2"/>
          <p:cNvSpPr>
            <a:spLocks noGrp="1"/>
          </p:cNvSpPr>
          <p:nvPr>
            <p:ph idx="1"/>
          </p:nvPr>
        </p:nvSpPr>
        <p:spPr/>
        <p:txBody>
          <a:bodyPr>
            <a:normAutofit fontScale="85000" lnSpcReduction="20000"/>
          </a:bodyPr>
          <a:lstStyle/>
          <a:p>
            <a:pPr marL="82296" indent="0">
              <a:buNone/>
            </a:pPr>
            <a:r>
              <a:rPr lang="en-US" dirty="0" smtClean="0"/>
              <a:t>As governments go, the Articles of Confederation wasn’t such a bad plan.  It had a weak central government, but that – in and of itself – isn’t really a weakness.  Since it is constantly compared unfavorably to the Constitution, the Articles are much disparaged.  The government, however, was a much more democratic government than the Constitution, and it allowed the states greater autonomy.  After all, some would argue that the state governments were much more democratic and responsive to the needs of the people.  But the Founding Fathers had their own ideas about democracy – and they were not positive views for the most part.</a:t>
            </a:r>
            <a:endParaRPr lang="en-US" dirty="0"/>
          </a:p>
        </p:txBody>
      </p:sp>
    </p:spTree>
    <p:extLst>
      <p:ext uri="{BB962C8B-B14F-4D97-AF65-F5344CB8AC3E}">
        <p14:creationId xmlns:p14="http://schemas.microsoft.com/office/powerpoint/2010/main" val="263633226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Separation of Powers</a:t>
            </a:r>
            <a:endParaRPr lang="en-US" dirty="0"/>
          </a:p>
        </p:txBody>
      </p:sp>
      <p:sp>
        <p:nvSpPr>
          <p:cNvPr id="5" name="Content Placeholder 4"/>
          <p:cNvSpPr>
            <a:spLocks noGrp="1"/>
          </p:cNvSpPr>
          <p:nvPr>
            <p:ph sz="half" idx="1"/>
          </p:nvPr>
        </p:nvSpPr>
        <p:spPr>
          <a:xfrm>
            <a:off x="1066800" y="1524000"/>
            <a:ext cx="3657600" cy="4663440"/>
          </a:xfrm>
        </p:spPr>
        <p:txBody>
          <a:bodyPr>
            <a:normAutofit fontScale="92500" lnSpcReduction="20000"/>
          </a:bodyPr>
          <a:lstStyle/>
          <a:p>
            <a:pPr marL="82296" indent="0">
              <a:buNone/>
            </a:pPr>
            <a:r>
              <a:rPr lang="en-US" dirty="0" smtClean="0"/>
              <a:t>The Constitution was designed with the principles of Montesquieu in mind.  Separating power between an executive, a legislative, and a judicial branch – each with unique checks and balances over the over – was essential to preventing tyranny or the usurpation of power by any one branch.</a:t>
            </a:r>
            <a:endParaRPr lang="en-US" dirty="0"/>
          </a:p>
        </p:txBody>
      </p:sp>
      <p:pic>
        <p:nvPicPr>
          <p:cNvPr id="2" name="Content Placeholder 1"/>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800600" y="1852434"/>
            <a:ext cx="4133850" cy="3762731"/>
          </a:xfrm>
        </p:spPr>
      </p:pic>
    </p:spTree>
    <p:extLst>
      <p:ext uri="{BB962C8B-B14F-4D97-AF65-F5344CB8AC3E}">
        <p14:creationId xmlns:p14="http://schemas.microsoft.com/office/powerpoint/2010/main" val="268702682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Checks and Balances</a:t>
            </a:r>
            <a:endParaRPr lang="en-US" dirty="0"/>
          </a:p>
        </p:txBody>
      </p:sp>
      <p:sp>
        <p:nvSpPr>
          <p:cNvPr id="3" name="Content Placeholder 2"/>
          <p:cNvSpPr>
            <a:spLocks noGrp="1"/>
          </p:cNvSpPr>
          <p:nvPr>
            <p:ph sz="half" idx="1"/>
          </p:nvPr>
        </p:nvSpPr>
        <p:spPr>
          <a:xfrm>
            <a:off x="1143000" y="1524000"/>
            <a:ext cx="2819400" cy="4663440"/>
          </a:xfrm>
        </p:spPr>
        <p:txBody>
          <a:bodyPr>
            <a:normAutofit fontScale="70000" lnSpcReduction="20000"/>
          </a:bodyPr>
          <a:lstStyle/>
          <a:p>
            <a:pPr marL="82296" indent="0">
              <a:buNone/>
            </a:pPr>
            <a:r>
              <a:rPr lang="en-US" dirty="0" smtClean="0"/>
              <a:t>For example, the president has the right to veto legislation passed by Congress; Congress has the power to approve Presidential appointments, and the Supreme Court has the power to rule laws unconstitutional.  Each branch of the government has some capacity to control the others; each branch has the ability to assert its will over the others. </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005262" y="1565275"/>
            <a:ext cx="4886325" cy="4581525"/>
          </a:xfrm>
        </p:spPr>
      </p:pic>
    </p:spTree>
    <p:extLst>
      <p:ext uri="{BB962C8B-B14F-4D97-AF65-F5344CB8AC3E}">
        <p14:creationId xmlns:p14="http://schemas.microsoft.com/office/powerpoint/2010/main" val="209262790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Federalism</a:t>
            </a:r>
            <a:endParaRPr lang="en-US" dirty="0"/>
          </a:p>
        </p:txBody>
      </p:sp>
      <p:sp>
        <p:nvSpPr>
          <p:cNvPr id="3" name="Content Placeholder 2"/>
          <p:cNvSpPr>
            <a:spLocks noGrp="1"/>
          </p:cNvSpPr>
          <p:nvPr>
            <p:ph sz="half" idx="1"/>
          </p:nvPr>
        </p:nvSpPr>
        <p:spPr>
          <a:xfrm>
            <a:off x="1435608" y="1524000"/>
            <a:ext cx="2983992" cy="4663440"/>
          </a:xfrm>
        </p:spPr>
        <p:txBody>
          <a:bodyPr>
            <a:normAutofit fontScale="70000" lnSpcReduction="20000"/>
          </a:bodyPr>
          <a:lstStyle/>
          <a:p>
            <a:pPr marL="82296" indent="0">
              <a:buNone/>
            </a:pPr>
            <a:r>
              <a:rPr lang="en-US" dirty="0" smtClean="0"/>
              <a:t>The notion that more than one government can rule over a group of people concurrently is behind this notion.  You answer to a mayor, a governor, and a President; a city council, a state assembly, and the Congress; the local courts, state courts, and federal courts.  Some powers are reserved to the state governments and others are shared.  Some powers are held exclusively by the national government. </a:t>
            </a:r>
            <a:endParaRPr lang="en-US" dirty="0"/>
          </a:p>
        </p:txBody>
      </p:sp>
      <p:pic>
        <p:nvPicPr>
          <p:cNvPr id="5" name="Content Placeholder 4"/>
          <p:cNvPicPr>
            <a:picLocks noGrp="1" noChangeAspect="1"/>
          </p:cNvPicPr>
          <p:nvPr>
            <p:ph sz="half" idx="2"/>
          </p:nvPr>
        </p:nvPicPr>
        <p:blipFill>
          <a:blip r:embed="rId2">
            <a:duotone>
              <a:prstClr val="black"/>
              <a:srgbClr val="D9C3A5">
                <a:tint val="50000"/>
                <a:satMod val="180000"/>
              </a:srgbClr>
            </a:duotone>
            <a:extLst>
              <a:ext uri="{28A0092B-C50C-407E-A947-70E740481C1C}">
                <a14:useLocalDpi xmlns:a14="http://schemas.microsoft.com/office/drawing/2010/main" val="0"/>
              </a:ext>
            </a:extLst>
          </a:blip>
          <a:stretch>
            <a:fillRect/>
          </a:stretch>
        </p:blipFill>
        <p:spPr>
          <a:xfrm>
            <a:off x="4495800" y="1752600"/>
            <a:ext cx="4362450" cy="3085285"/>
          </a:xfrm>
        </p:spPr>
      </p:pic>
    </p:spTree>
    <p:extLst>
      <p:ext uri="{BB962C8B-B14F-4D97-AF65-F5344CB8AC3E}">
        <p14:creationId xmlns:p14="http://schemas.microsoft.com/office/powerpoint/2010/main" val="64348244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Pluralism</a:t>
            </a:r>
            <a:endParaRPr lang="en-US" dirty="0"/>
          </a:p>
        </p:txBody>
      </p:sp>
      <p:sp>
        <p:nvSpPr>
          <p:cNvPr id="3" name="Content Placeholder 2"/>
          <p:cNvSpPr>
            <a:spLocks noGrp="1"/>
          </p:cNvSpPr>
          <p:nvPr>
            <p:ph sz="half" idx="1"/>
          </p:nvPr>
        </p:nvSpPr>
        <p:spPr>
          <a:xfrm>
            <a:off x="1143000" y="1371600"/>
            <a:ext cx="3962400" cy="5486400"/>
          </a:xfrm>
        </p:spPr>
        <p:txBody>
          <a:bodyPr>
            <a:normAutofit fontScale="62500" lnSpcReduction="20000"/>
          </a:bodyPr>
          <a:lstStyle/>
          <a:p>
            <a:pPr marL="82296" indent="0">
              <a:buNone/>
            </a:pPr>
            <a:r>
              <a:rPr lang="en-US" dirty="0" smtClean="0"/>
              <a:t>Many political philosophers did not believe it would be possible to make a democratic government work on a large scale.  The assumption then was that people could not know candidates who were not from their communities.  They feared that elections would perhaps boil down who which candidates campaigned more viciously for power – which would reward the ambitious instead of the most reliable servants of the people.  Madison, however, suggested that by dividing the population into virtually infinite minority groups, people would be required to compromise and cooperate in the public interest.  Madison, like all of the Founding Fathers, opposed “factions” – political parties – which he viewed as “interested” selfishly in their own agendas.</a:t>
            </a:r>
            <a:endParaRPr lang="en-US" dirty="0"/>
          </a:p>
        </p:txBody>
      </p:sp>
      <p:pic>
        <p:nvPicPr>
          <p:cNvPr id="7" name="Content Placeholder 6"/>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105400" y="1295400"/>
            <a:ext cx="3498056" cy="4664075"/>
          </a:xfrm>
        </p:spPr>
      </p:pic>
    </p:spTree>
    <p:extLst>
      <p:ext uri="{BB962C8B-B14F-4D97-AF65-F5344CB8AC3E}">
        <p14:creationId xmlns:p14="http://schemas.microsoft.com/office/powerpoint/2010/main" val="6765375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Minority Rights</a:t>
            </a:r>
            <a:endParaRPr lang="en-US" dirty="0"/>
          </a:p>
        </p:txBody>
      </p:sp>
      <p:sp>
        <p:nvSpPr>
          <p:cNvPr id="3" name="Content Placeholder 2"/>
          <p:cNvSpPr>
            <a:spLocks noGrp="1"/>
          </p:cNvSpPr>
          <p:nvPr>
            <p:ph sz="half" idx="1"/>
          </p:nvPr>
        </p:nvSpPr>
        <p:spPr>
          <a:xfrm>
            <a:off x="1219200" y="1524000"/>
            <a:ext cx="3874008" cy="5105400"/>
          </a:xfrm>
        </p:spPr>
        <p:txBody>
          <a:bodyPr>
            <a:normAutofit fontScale="77500" lnSpcReduction="20000"/>
          </a:bodyPr>
          <a:lstStyle/>
          <a:p>
            <a:pPr marL="82296" indent="0">
              <a:buNone/>
            </a:pPr>
            <a:r>
              <a:rPr lang="en-US" dirty="0" smtClean="0"/>
              <a:t>The greatest fear of the Founding Fathers regarding democracy was “tyranny of the majority.”  The practice of using majority rule in order to persecute minorities – similar to fascist regimes in the 20</a:t>
            </a:r>
            <a:r>
              <a:rPr lang="en-US" baseline="30000" dirty="0" smtClean="0"/>
              <a:t>th</a:t>
            </a:r>
            <a:r>
              <a:rPr lang="en-US" dirty="0" smtClean="0"/>
              <a:t> Century – was feared for the damage it might do to the commonweal.  James Madison considered the preservation of minority rights to be absolutely essential if the democracy would be preserved.  Hence, his advocacy of the Bill of Rights in the early 1790s. </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276850" y="1602956"/>
            <a:ext cx="3657600" cy="4506163"/>
          </a:xfrm>
        </p:spPr>
      </p:pic>
    </p:spTree>
    <p:extLst>
      <p:ext uri="{BB962C8B-B14F-4D97-AF65-F5344CB8AC3E}">
        <p14:creationId xmlns:p14="http://schemas.microsoft.com/office/powerpoint/2010/main" val="160930777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Faction</a:t>
            </a:r>
            <a:endParaRPr lang="en-US" dirty="0"/>
          </a:p>
        </p:txBody>
      </p:sp>
      <p:sp>
        <p:nvSpPr>
          <p:cNvPr id="3" name="Content Placeholder 2"/>
          <p:cNvSpPr>
            <a:spLocks noGrp="1"/>
          </p:cNvSpPr>
          <p:nvPr>
            <p:ph sz="half" idx="1"/>
          </p:nvPr>
        </p:nvSpPr>
        <p:spPr/>
        <p:txBody>
          <a:bodyPr>
            <a:normAutofit fontScale="77500" lnSpcReduction="20000"/>
          </a:bodyPr>
          <a:lstStyle/>
          <a:p>
            <a:r>
              <a:rPr lang="en-US" dirty="0" smtClean="0"/>
              <a:t>George Washington never claimed a political party, because he believed that all political parties were bad for society.</a:t>
            </a:r>
          </a:p>
          <a:p>
            <a:r>
              <a:rPr lang="en-US" dirty="0" smtClean="0"/>
              <a:t>Faction was self-interested promotion of political agendas.  Today, every political party is a faction, promoting its self-interests – or the self-interest of their party members.</a:t>
            </a:r>
          </a:p>
          <a:p>
            <a:r>
              <a:rPr lang="en-US" dirty="0" smtClean="0"/>
              <a:t>The promotion of pluralism made factions more likely, even if it was never palatable.  </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105400" y="1676400"/>
            <a:ext cx="3655457" cy="3886200"/>
          </a:xfrm>
        </p:spPr>
      </p:pic>
    </p:spTree>
    <p:extLst>
      <p:ext uri="{BB962C8B-B14F-4D97-AF65-F5344CB8AC3E}">
        <p14:creationId xmlns:p14="http://schemas.microsoft.com/office/powerpoint/2010/main" val="139836449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Ratification</a:t>
            </a:r>
            <a:endParaRPr lang="en-US" dirty="0"/>
          </a:p>
        </p:txBody>
      </p:sp>
      <p:sp>
        <p:nvSpPr>
          <p:cNvPr id="6" name="Content Placeholder 5"/>
          <p:cNvSpPr>
            <a:spLocks noGrp="1"/>
          </p:cNvSpPr>
          <p:nvPr>
            <p:ph idx="1"/>
          </p:nvPr>
        </p:nvSpPr>
        <p:spPr/>
        <p:txBody>
          <a:bodyPr>
            <a:normAutofit fontScale="70000" lnSpcReduction="20000"/>
          </a:bodyPr>
          <a:lstStyle/>
          <a:p>
            <a:r>
              <a:rPr lang="en-US" dirty="0" smtClean="0"/>
              <a:t>Requirements for Ratification – 9 of the 13 Colonies must approve the government for it to take effect. </a:t>
            </a:r>
          </a:p>
          <a:p>
            <a:endParaRPr lang="en-US" dirty="0"/>
          </a:p>
          <a:p>
            <a:r>
              <a:rPr lang="en-US" dirty="0" smtClean="0"/>
              <a:t>Federalists: </a:t>
            </a:r>
            <a:r>
              <a:rPr lang="en-US" i="1" u="sng" dirty="0" smtClean="0"/>
              <a:t>The Federalist Papers </a:t>
            </a:r>
            <a:r>
              <a:rPr lang="en-US" dirty="0" smtClean="0"/>
              <a:t>were penned by Madison, Jay, and Hamilton to approve ratification of the Constitution. </a:t>
            </a:r>
            <a:endParaRPr lang="en-US" i="1" u="sng" dirty="0" smtClean="0"/>
          </a:p>
          <a:p>
            <a:endParaRPr lang="en-US" dirty="0"/>
          </a:p>
          <a:p>
            <a:r>
              <a:rPr lang="en-US" dirty="0" smtClean="0"/>
              <a:t>Antifederalists – many patriotic Americans opposed the Constitution. </a:t>
            </a:r>
          </a:p>
          <a:p>
            <a:endParaRPr lang="en-US" dirty="0"/>
          </a:p>
          <a:p>
            <a:r>
              <a:rPr lang="en-US" dirty="0" smtClean="0"/>
              <a:t>The Bill of Rights – The first Ten Amendments to the Constitution were insisted upon by many Antifederalists; most refused to support the Constitution until they were all ratified.  </a:t>
            </a:r>
            <a:endParaRPr lang="en-US" dirty="0"/>
          </a:p>
        </p:txBody>
      </p:sp>
    </p:spTree>
    <p:extLst>
      <p:ext uri="{BB962C8B-B14F-4D97-AF65-F5344CB8AC3E}">
        <p14:creationId xmlns:p14="http://schemas.microsoft.com/office/powerpoint/2010/main" val="262395459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i="1" u="sng" dirty="0" smtClean="0"/>
              <a:t>The Federalist Papers</a:t>
            </a:r>
            <a:endParaRPr lang="en-US" i="1" u="sng" dirty="0"/>
          </a:p>
        </p:txBody>
      </p:sp>
      <p:sp>
        <p:nvSpPr>
          <p:cNvPr id="5" name="Content Placeholder 4"/>
          <p:cNvSpPr>
            <a:spLocks noGrp="1"/>
          </p:cNvSpPr>
          <p:nvPr>
            <p:ph sz="half" idx="1"/>
          </p:nvPr>
        </p:nvSpPr>
        <p:spPr/>
        <p:txBody>
          <a:bodyPr>
            <a:normAutofit fontScale="92500" lnSpcReduction="20000"/>
          </a:bodyPr>
          <a:lstStyle/>
          <a:p>
            <a:pPr marL="82296" indent="0">
              <a:buNone/>
            </a:pPr>
            <a:r>
              <a:rPr lang="en-US" dirty="0" smtClean="0"/>
              <a:t>As soon as the Constitution was printed and sent out to the states, the battle over ratification began.  </a:t>
            </a:r>
            <a:r>
              <a:rPr lang="en-US" i="1" u="sng" dirty="0" smtClean="0"/>
              <a:t>The Federalist Papers </a:t>
            </a:r>
            <a:r>
              <a:rPr lang="en-US" dirty="0" smtClean="0"/>
              <a:t>were a series of letters to the editor – written by Alexander Hamilton, James Madison, and John Jay – which encouraged the immediate passage of the Constitution </a:t>
            </a:r>
            <a:r>
              <a:rPr lang="en-US" i="1" u="sng" dirty="0" smtClean="0"/>
              <a:t>without</a:t>
            </a:r>
            <a:r>
              <a:rPr lang="en-US" dirty="0" smtClean="0"/>
              <a:t> a Bill of Rights. </a:t>
            </a:r>
            <a:endParaRPr lang="en-US" dirty="0"/>
          </a:p>
        </p:txBody>
      </p:sp>
      <p:pic>
        <p:nvPicPr>
          <p:cNvPr id="2" name="Content Placeholder 1"/>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765399" y="1524000"/>
            <a:ext cx="2680502" cy="4664075"/>
          </a:xfrm>
        </p:spPr>
      </p:pic>
    </p:spTree>
    <p:extLst>
      <p:ext uri="{BB962C8B-B14F-4D97-AF65-F5344CB8AC3E}">
        <p14:creationId xmlns:p14="http://schemas.microsoft.com/office/powerpoint/2010/main" val="200681747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Federalists</a:t>
            </a:r>
            <a:endParaRPr lang="en-US" dirty="0"/>
          </a:p>
        </p:txBody>
      </p:sp>
      <p:sp>
        <p:nvSpPr>
          <p:cNvPr id="3" name="Content Placeholder 2"/>
          <p:cNvSpPr>
            <a:spLocks noGrp="1"/>
          </p:cNvSpPr>
          <p:nvPr>
            <p:ph sz="half" idx="1"/>
          </p:nvPr>
        </p:nvSpPr>
        <p:spPr/>
        <p:txBody>
          <a:bodyPr/>
          <a:lstStyle/>
          <a:p>
            <a:pPr>
              <a:buFont typeface="Wingdings" pitchFamily="2" charset="2"/>
              <a:buChar char="§"/>
            </a:pPr>
            <a:r>
              <a:rPr lang="en-US" dirty="0" smtClean="0"/>
              <a:t>Alexander Hamilton</a:t>
            </a:r>
          </a:p>
          <a:p>
            <a:pPr>
              <a:buFont typeface="Wingdings" pitchFamily="2" charset="2"/>
              <a:buChar char="§"/>
            </a:pPr>
            <a:endParaRPr lang="en-US" dirty="0"/>
          </a:p>
          <a:p>
            <a:pPr>
              <a:buFont typeface="Wingdings" pitchFamily="2" charset="2"/>
              <a:buChar char="§"/>
            </a:pPr>
            <a:r>
              <a:rPr lang="en-US" dirty="0" smtClean="0"/>
              <a:t>James Madison</a:t>
            </a:r>
          </a:p>
          <a:p>
            <a:pPr>
              <a:buFont typeface="Wingdings" pitchFamily="2" charset="2"/>
              <a:buChar char="§"/>
            </a:pPr>
            <a:endParaRPr lang="en-US" dirty="0"/>
          </a:p>
          <a:p>
            <a:pPr>
              <a:buFont typeface="Wingdings" pitchFamily="2" charset="2"/>
              <a:buChar char="§"/>
            </a:pPr>
            <a:r>
              <a:rPr lang="en-US" dirty="0" smtClean="0"/>
              <a:t>George Washington</a:t>
            </a:r>
          </a:p>
          <a:p>
            <a:pPr>
              <a:buFont typeface="Wingdings" pitchFamily="2" charset="2"/>
              <a:buChar char="§"/>
            </a:pPr>
            <a:endParaRPr lang="en-US" dirty="0"/>
          </a:p>
          <a:p>
            <a:pPr>
              <a:buFont typeface="Wingdings" pitchFamily="2" charset="2"/>
              <a:buChar char="§"/>
            </a:pPr>
            <a:r>
              <a:rPr lang="en-US" dirty="0" smtClean="0"/>
              <a:t>Ben Franklin</a:t>
            </a:r>
          </a:p>
          <a:p>
            <a:pPr>
              <a:buFont typeface="Wingdings" pitchFamily="2" charset="2"/>
              <a:buChar char="§"/>
            </a:pPr>
            <a:endParaRPr lang="en-US" dirty="0"/>
          </a:p>
          <a:p>
            <a:pPr>
              <a:buFont typeface="Wingdings" pitchFamily="2" charset="2"/>
              <a:buChar char="§"/>
            </a:pPr>
            <a:r>
              <a:rPr lang="en-US" dirty="0" smtClean="0"/>
              <a:t>John Adams</a:t>
            </a:r>
          </a:p>
        </p:txBody>
      </p:sp>
      <p:sp>
        <p:nvSpPr>
          <p:cNvPr id="4" name="Content Placeholder 3"/>
          <p:cNvSpPr>
            <a:spLocks noGrp="1"/>
          </p:cNvSpPr>
          <p:nvPr>
            <p:ph sz="half" idx="2"/>
          </p:nvPr>
        </p:nvSpPr>
        <p:spPr/>
        <p:txBody>
          <a:bodyPr/>
          <a:lstStyle/>
          <a:p>
            <a:pPr marL="82296" indent="0">
              <a:buNone/>
            </a:pPr>
            <a:r>
              <a:rPr lang="en-US" i="1" dirty="0" smtClean="0"/>
              <a:t>Most federalists sought greater power for the central government, more vigor and energy for the executive, and the ability raise revenue for the resolution of debts or the raising of military forces in the even of war. </a:t>
            </a:r>
            <a:endParaRPr lang="en-US" i="1" dirty="0"/>
          </a:p>
        </p:txBody>
      </p:sp>
    </p:spTree>
    <p:extLst>
      <p:ext uri="{BB962C8B-B14F-4D97-AF65-F5344CB8AC3E}">
        <p14:creationId xmlns:p14="http://schemas.microsoft.com/office/powerpoint/2010/main" val="271645192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Antifederalists</a:t>
            </a:r>
            <a:endParaRPr lang="en-US" dirty="0"/>
          </a:p>
        </p:txBody>
      </p:sp>
      <p:sp>
        <p:nvSpPr>
          <p:cNvPr id="3" name="Content Placeholder 2"/>
          <p:cNvSpPr>
            <a:spLocks noGrp="1"/>
          </p:cNvSpPr>
          <p:nvPr>
            <p:ph sz="half" idx="1"/>
          </p:nvPr>
        </p:nvSpPr>
        <p:spPr/>
        <p:txBody>
          <a:bodyPr>
            <a:normAutofit lnSpcReduction="10000"/>
          </a:bodyPr>
          <a:lstStyle/>
          <a:p>
            <a:r>
              <a:rPr lang="en-US" dirty="0" smtClean="0"/>
              <a:t>Elbridge Gerry </a:t>
            </a:r>
          </a:p>
          <a:p>
            <a:endParaRPr lang="en-US" dirty="0"/>
          </a:p>
          <a:p>
            <a:r>
              <a:rPr lang="en-US" dirty="0" smtClean="0"/>
              <a:t>George Mason </a:t>
            </a:r>
          </a:p>
          <a:p>
            <a:endParaRPr lang="en-US" dirty="0"/>
          </a:p>
          <a:p>
            <a:r>
              <a:rPr lang="en-US" dirty="0" smtClean="0"/>
              <a:t>Patrick Henry</a:t>
            </a:r>
          </a:p>
          <a:p>
            <a:endParaRPr lang="en-US" dirty="0"/>
          </a:p>
          <a:p>
            <a:r>
              <a:rPr lang="en-US" dirty="0" smtClean="0"/>
              <a:t>Mercy Otis Warren</a:t>
            </a:r>
          </a:p>
          <a:p>
            <a:endParaRPr lang="en-US" dirty="0"/>
          </a:p>
          <a:p>
            <a:r>
              <a:rPr lang="en-US" dirty="0" smtClean="0"/>
              <a:t>Samuel Adams</a:t>
            </a:r>
            <a:endParaRPr lang="en-US" dirty="0"/>
          </a:p>
        </p:txBody>
      </p:sp>
      <p:sp>
        <p:nvSpPr>
          <p:cNvPr id="4" name="Content Placeholder 3"/>
          <p:cNvSpPr>
            <a:spLocks noGrp="1"/>
          </p:cNvSpPr>
          <p:nvPr>
            <p:ph sz="half" idx="2"/>
          </p:nvPr>
        </p:nvSpPr>
        <p:spPr/>
        <p:txBody>
          <a:bodyPr>
            <a:normAutofit lnSpcReduction="10000"/>
          </a:bodyPr>
          <a:lstStyle/>
          <a:p>
            <a:pPr marL="82296" indent="0">
              <a:buNone/>
            </a:pPr>
            <a:r>
              <a:rPr lang="en-US" i="1" dirty="0" smtClean="0"/>
              <a:t>Antifederalists opposed the Constitution for a variety of reasons.  Some felt that the document didn’t give enough power to the government.  Most, however, feared that the executive branch might become too powerful, and that the lack of a Bill of Rights was dangerous.</a:t>
            </a:r>
            <a:endParaRPr lang="en-US" i="1" dirty="0"/>
          </a:p>
        </p:txBody>
      </p:sp>
    </p:spTree>
    <p:extLst>
      <p:ext uri="{BB962C8B-B14F-4D97-AF65-F5344CB8AC3E}">
        <p14:creationId xmlns:p14="http://schemas.microsoft.com/office/powerpoint/2010/main" val="18405047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Accomplishments of the Articles of Confederation</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The United States of America won the Revolutionary War – against the most powerful nation on Earth, England.</a:t>
            </a:r>
          </a:p>
          <a:p>
            <a:r>
              <a:rPr lang="en-US" dirty="0" smtClean="0"/>
              <a:t>Treaties of alliance were negotiated with France, Spain, and Holland under the Articles. </a:t>
            </a:r>
          </a:p>
          <a:p>
            <a:r>
              <a:rPr lang="en-US" dirty="0" smtClean="0"/>
              <a:t>The Treaty of Paris of 1783 was signed</a:t>
            </a:r>
            <a:r>
              <a:rPr lang="en-US" dirty="0"/>
              <a:t> </a:t>
            </a:r>
            <a:r>
              <a:rPr lang="en-US" dirty="0" smtClean="0"/>
              <a:t>under the Articles, gaining independence for the nation.  </a:t>
            </a:r>
          </a:p>
          <a:p>
            <a:r>
              <a:rPr lang="en-US" dirty="0" smtClean="0"/>
              <a:t>The Northwest Ordinance solved the disputes over western land claims which had divided several states – and outlawed slavery there. </a:t>
            </a:r>
            <a:endParaRPr lang="en-US" dirty="0"/>
          </a:p>
        </p:txBody>
      </p:sp>
    </p:spTree>
    <p:extLst>
      <p:ext uri="{BB962C8B-B14F-4D97-AF65-F5344CB8AC3E}">
        <p14:creationId xmlns:p14="http://schemas.microsoft.com/office/powerpoint/2010/main" val="190809544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514600" y="609600"/>
            <a:ext cx="6400800" cy="1447800"/>
          </a:xfrm>
        </p:spPr>
        <p:txBody>
          <a:bodyPr/>
          <a:lstStyle/>
          <a:p>
            <a:r>
              <a:rPr lang="en-US" b="0" dirty="0" smtClean="0"/>
              <a:t>The presidency of George Washington</a:t>
            </a:r>
            <a:endParaRPr lang="en-US" b="0" dirty="0"/>
          </a:p>
        </p:txBody>
      </p:sp>
      <p:sp>
        <p:nvSpPr>
          <p:cNvPr id="6" name="Text Placeholder 5"/>
          <p:cNvSpPr>
            <a:spLocks noGrp="1"/>
          </p:cNvSpPr>
          <p:nvPr>
            <p:ph type="body" idx="1"/>
          </p:nvPr>
        </p:nvSpPr>
        <p:spPr/>
        <p:txBody>
          <a:bodyPr/>
          <a:lstStyle/>
          <a:p>
            <a:r>
              <a:rPr lang="en-US" dirty="0" smtClean="0"/>
              <a:t>Precedents and the Presidency </a:t>
            </a:r>
            <a:endParaRPr lang="en-US"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90800" y="2788996"/>
            <a:ext cx="5181600" cy="3742267"/>
          </a:xfrm>
          <a:prstGeom prst="rect">
            <a:avLst/>
          </a:prstGeom>
        </p:spPr>
      </p:pic>
    </p:spTree>
    <p:extLst>
      <p:ext uri="{BB962C8B-B14F-4D97-AF65-F5344CB8AC3E}">
        <p14:creationId xmlns:p14="http://schemas.microsoft.com/office/powerpoint/2010/main" val="4742246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 New York City, 1789</a:t>
            </a:r>
            <a:endParaRPr lang="en-US" dirty="0"/>
          </a:p>
        </p:txBody>
      </p:sp>
      <p:pic>
        <p:nvPicPr>
          <p:cNvPr id="2" name="Content Placeholder 1"/>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24000" y="1600200"/>
            <a:ext cx="7010400" cy="4663237"/>
          </a:xfrm>
        </p:spPr>
      </p:pic>
    </p:spTree>
    <p:extLst>
      <p:ext uri="{BB962C8B-B14F-4D97-AF65-F5344CB8AC3E}">
        <p14:creationId xmlns:p14="http://schemas.microsoft.com/office/powerpoint/2010/main" val="414333155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Accomplishments of Washington</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Judiciary Act of 1789 </a:t>
            </a:r>
          </a:p>
          <a:p>
            <a:endParaRPr lang="en-US" dirty="0"/>
          </a:p>
          <a:p>
            <a:r>
              <a:rPr lang="en-US" dirty="0" smtClean="0"/>
              <a:t>The Bill of Rights, 1791 </a:t>
            </a:r>
          </a:p>
          <a:p>
            <a:endParaRPr lang="en-US" dirty="0"/>
          </a:p>
          <a:p>
            <a:r>
              <a:rPr lang="en-US" dirty="0" smtClean="0"/>
              <a:t>The Whiskey Rebellion</a:t>
            </a:r>
          </a:p>
          <a:p>
            <a:endParaRPr lang="en-US" dirty="0"/>
          </a:p>
          <a:p>
            <a:r>
              <a:rPr lang="en-US" dirty="0" smtClean="0"/>
              <a:t>The French Revolution and the Emergence of Faction</a:t>
            </a:r>
          </a:p>
          <a:p>
            <a:endParaRPr lang="en-US" dirty="0"/>
          </a:p>
          <a:p>
            <a:r>
              <a:rPr lang="en-US" dirty="0" smtClean="0"/>
              <a:t>Jay’s Treaty; Pinckney’s Treaty</a:t>
            </a:r>
          </a:p>
          <a:p>
            <a:endParaRPr lang="en-US" dirty="0"/>
          </a:p>
          <a:p>
            <a:r>
              <a:rPr lang="en-US" dirty="0" smtClean="0"/>
              <a:t>Washington’s Farewell Address</a:t>
            </a:r>
            <a:endParaRPr lang="en-US" dirty="0"/>
          </a:p>
        </p:txBody>
      </p:sp>
    </p:spTree>
    <p:extLst>
      <p:ext uri="{BB962C8B-B14F-4D97-AF65-F5344CB8AC3E}">
        <p14:creationId xmlns:p14="http://schemas.microsoft.com/office/powerpoint/2010/main" val="52723443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Judiciary Act of 1789</a:t>
            </a:r>
            <a:endParaRPr lang="en-US" dirty="0"/>
          </a:p>
        </p:txBody>
      </p:sp>
      <p:sp>
        <p:nvSpPr>
          <p:cNvPr id="3" name="Content Placeholder 2"/>
          <p:cNvSpPr>
            <a:spLocks noGrp="1"/>
          </p:cNvSpPr>
          <p:nvPr>
            <p:ph idx="1"/>
          </p:nvPr>
        </p:nvSpPr>
        <p:spPr/>
        <p:txBody>
          <a:bodyPr/>
          <a:lstStyle/>
          <a:p>
            <a:r>
              <a:rPr lang="en-US" dirty="0" smtClean="0"/>
              <a:t>The Judiciary Act established the Supreme Court’s jurisdiction and the entire federal court system.  An independent judiciary with checks and balances of it’s own was only sketched out in the Constitution itself.  The Judiciary Act gave greater substance to the branch. </a:t>
            </a:r>
            <a:endParaRPr lang="en-US" dirty="0"/>
          </a:p>
        </p:txBody>
      </p:sp>
    </p:spTree>
    <p:extLst>
      <p:ext uri="{BB962C8B-B14F-4D97-AF65-F5344CB8AC3E}">
        <p14:creationId xmlns:p14="http://schemas.microsoft.com/office/powerpoint/2010/main" val="89608719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Bill of Rights</a:t>
            </a:r>
            <a:endParaRPr lang="en-US" dirty="0"/>
          </a:p>
        </p:txBody>
      </p:sp>
      <p:sp>
        <p:nvSpPr>
          <p:cNvPr id="3" name="Content Placeholder 2"/>
          <p:cNvSpPr>
            <a:spLocks noGrp="1"/>
          </p:cNvSpPr>
          <p:nvPr>
            <p:ph sz="half" idx="1"/>
          </p:nvPr>
        </p:nvSpPr>
        <p:spPr/>
        <p:txBody>
          <a:bodyPr>
            <a:normAutofit fontScale="70000" lnSpcReduction="20000"/>
          </a:bodyPr>
          <a:lstStyle/>
          <a:p>
            <a:pPr marL="82296" indent="0">
              <a:buNone/>
            </a:pPr>
            <a:r>
              <a:rPr lang="en-US" dirty="0" smtClean="0"/>
              <a:t>The Constitution was ratified in 1788; however, at the time the Constitution became the law of the land, at least two states – Rhode Island and North Carolina – had yet to ratify the document.  The reason?  Both states insisted they would not sign the Constitution until a Bill of Rights was added.  In 1791, James Madison made good on his promise to resent twelve amendments to the Constitution.  The first ten (10) are known as the Bill of Rights today; eleven of the twelve are currently amendments to the Constitution. </a:t>
            </a:r>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105400" y="1524000"/>
            <a:ext cx="3657600" cy="3900054"/>
          </a:xfrm>
        </p:spPr>
      </p:pic>
    </p:spTree>
    <p:extLst>
      <p:ext uri="{BB962C8B-B14F-4D97-AF65-F5344CB8AC3E}">
        <p14:creationId xmlns:p14="http://schemas.microsoft.com/office/powerpoint/2010/main" val="30200586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Whiskey Rebellion</a:t>
            </a:r>
            <a:endParaRPr lang="en-US" dirty="0"/>
          </a:p>
        </p:txBody>
      </p:sp>
      <p:pic>
        <p:nvPicPr>
          <p:cNvPr id="6" name="Content Placeholder 5"/>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295400" y="1600200"/>
            <a:ext cx="7453156" cy="3124200"/>
          </a:xfrm>
        </p:spPr>
      </p:pic>
      <p:sp>
        <p:nvSpPr>
          <p:cNvPr id="7" name="Rounded Rectangle 6"/>
          <p:cNvSpPr/>
          <p:nvPr/>
        </p:nvSpPr>
        <p:spPr>
          <a:xfrm>
            <a:off x="1295400" y="4939145"/>
            <a:ext cx="7620000" cy="137160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r>
              <a:rPr lang="en-US" dirty="0" smtClean="0"/>
              <a:t>In 1794, George Washington personally led an army to Western Pennsylvania in order to compel the people of the state to pay their taxes.  Washington is the only President to commandeer such of force.  His actions demonstrated the power of the federal government to compel citizens to pay their taxes. </a:t>
            </a:r>
            <a:endParaRPr lang="en-US" dirty="0"/>
          </a:p>
        </p:txBody>
      </p:sp>
    </p:spTree>
    <p:extLst>
      <p:ext uri="{BB962C8B-B14F-4D97-AF65-F5344CB8AC3E}">
        <p14:creationId xmlns:p14="http://schemas.microsoft.com/office/powerpoint/2010/main" val="240391700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French Revolution</a:t>
            </a:r>
            <a:endParaRPr lang="en-US" dirty="0"/>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19200" y="1371600"/>
            <a:ext cx="4219018" cy="4800600"/>
          </a:xfrm>
        </p:spPr>
      </p:pic>
      <p:sp>
        <p:nvSpPr>
          <p:cNvPr id="7" name="Rounded Rectangle 6"/>
          <p:cNvSpPr/>
          <p:nvPr/>
        </p:nvSpPr>
        <p:spPr>
          <a:xfrm>
            <a:off x="5562600" y="1143000"/>
            <a:ext cx="3429000" cy="541020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r>
              <a:rPr lang="en-US" dirty="0" smtClean="0"/>
              <a:t>The French Revolution is a much more complicated story than we have time to discuss; however, it’s influence on American politics in right in our wheelhouse.  Washington, Hamilton, and Federalists – the emerging political party – viewed the Revolution in France suspiciously, fearing too much democracy would undermine the rights of the people.  Jefferson and the Republicans hailed it as a major success.  When the Reign of Terror led to bloodshed, there was much less enthusiasm for the “democratic” revolution. </a:t>
            </a:r>
            <a:endParaRPr lang="en-US" dirty="0"/>
          </a:p>
        </p:txBody>
      </p:sp>
    </p:spTree>
    <p:extLst>
      <p:ext uri="{BB962C8B-B14F-4D97-AF65-F5344CB8AC3E}">
        <p14:creationId xmlns:p14="http://schemas.microsoft.com/office/powerpoint/2010/main" val="240242878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Jefferson’s Republicans</a:t>
            </a:r>
            <a:endParaRPr lang="en-US" dirty="0"/>
          </a:p>
        </p:txBody>
      </p:sp>
      <p:sp>
        <p:nvSpPr>
          <p:cNvPr id="5" name="Content Placeholder 4"/>
          <p:cNvSpPr>
            <a:spLocks noGrp="1"/>
          </p:cNvSpPr>
          <p:nvPr>
            <p:ph idx="1"/>
          </p:nvPr>
        </p:nvSpPr>
        <p:spPr/>
        <p:txBody>
          <a:bodyPr>
            <a:normAutofit fontScale="85000" lnSpcReduction="20000"/>
          </a:bodyPr>
          <a:lstStyle/>
          <a:p>
            <a:r>
              <a:rPr lang="en-US" dirty="0"/>
              <a:t>Led by Jefferson &amp; Madison</a:t>
            </a:r>
          </a:p>
          <a:p>
            <a:pPr marL="0" indent="0">
              <a:buNone/>
            </a:pPr>
            <a:endParaRPr lang="en-US" dirty="0"/>
          </a:p>
          <a:p>
            <a:r>
              <a:rPr lang="en-US" dirty="0"/>
              <a:t>“Liberal Republicans</a:t>
            </a:r>
            <a:r>
              <a:rPr lang="en-US" dirty="0" smtClean="0"/>
              <a:t>” – idealizing the citizen-farmer</a:t>
            </a:r>
            <a:endParaRPr lang="en-US" dirty="0"/>
          </a:p>
          <a:p>
            <a:endParaRPr lang="en-US" dirty="0"/>
          </a:p>
          <a:p>
            <a:r>
              <a:rPr lang="en-US" dirty="0"/>
              <a:t>Favored agrarian interests </a:t>
            </a:r>
            <a:r>
              <a:rPr lang="en-US" dirty="0" smtClean="0"/>
              <a:t>over the expansion of industry and trade. </a:t>
            </a:r>
          </a:p>
          <a:p>
            <a:endParaRPr lang="en-US" dirty="0" smtClean="0"/>
          </a:p>
          <a:p>
            <a:r>
              <a:rPr lang="en-US" dirty="0" smtClean="0"/>
              <a:t>Favored the expansion </a:t>
            </a:r>
            <a:r>
              <a:rPr lang="en-US" dirty="0"/>
              <a:t>of democratic </a:t>
            </a:r>
            <a:r>
              <a:rPr lang="en-US" dirty="0" smtClean="0"/>
              <a:t>participation and easier citizenship requirements. </a:t>
            </a:r>
            <a:endParaRPr lang="en-US" dirty="0"/>
          </a:p>
          <a:p>
            <a:pPr marL="0" indent="0">
              <a:buNone/>
            </a:pPr>
            <a:endParaRPr lang="en-US" dirty="0"/>
          </a:p>
          <a:p>
            <a:r>
              <a:rPr lang="en-US" dirty="0" smtClean="0"/>
              <a:t>Pro-France </a:t>
            </a:r>
            <a:r>
              <a:rPr lang="en-US" dirty="0"/>
              <a:t>in Foreign Policy</a:t>
            </a:r>
          </a:p>
          <a:p>
            <a:endParaRPr lang="en-US" dirty="0"/>
          </a:p>
        </p:txBody>
      </p:sp>
    </p:spTree>
    <p:extLst>
      <p:ext uri="{BB962C8B-B14F-4D97-AF65-F5344CB8AC3E}">
        <p14:creationId xmlns:p14="http://schemas.microsoft.com/office/powerpoint/2010/main" val="239084956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Hamilton’s Federalists</a:t>
            </a:r>
            <a:endParaRPr lang="en-US" dirty="0"/>
          </a:p>
        </p:txBody>
      </p:sp>
      <p:sp>
        <p:nvSpPr>
          <p:cNvPr id="5" name="Content Placeholder 4"/>
          <p:cNvSpPr>
            <a:spLocks noGrp="1"/>
          </p:cNvSpPr>
          <p:nvPr>
            <p:ph idx="1"/>
          </p:nvPr>
        </p:nvSpPr>
        <p:spPr/>
        <p:txBody>
          <a:bodyPr>
            <a:normAutofit fontScale="77500" lnSpcReduction="20000"/>
          </a:bodyPr>
          <a:lstStyle/>
          <a:p>
            <a:r>
              <a:rPr lang="en-US" dirty="0"/>
              <a:t>Led by </a:t>
            </a:r>
            <a:r>
              <a:rPr lang="en-US" dirty="0" smtClean="0"/>
              <a:t>Alexander Hamilton, John Adams (they were rivals, unlike Jefferson and Madison) </a:t>
            </a:r>
            <a:endParaRPr lang="en-US" dirty="0"/>
          </a:p>
          <a:p>
            <a:pPr marL="0" indent="0">
              <a:buNone/>
            </a:pPr>
            <a:endParaRPr lang="en-US" dirty="0"/>
          </a:p>
          <a:p>
            <a:r>
              <a:rPr lang="en-US" dirty="0"/>
              <a:t>“Classical Republicans</a:t>
            </a:r>
            <a:r>
              <a:rPr lang="en-US" dirty="0" smtClean="0"/>
              <a:t>” – representative government, with a little less direct democracy.</a:t>
            </a:r>
            <a:endParaRPr lang="en-US" dirty="0"/>
          </a:p>
          <a:p>
            <a:endParaRPr lang="en-US" dirty="0"/>
          </a:p>
          <a:p>
            <a:r>
              <a:rPr lang="en-US" dirty="0"/>
              <a:t>Favored Aristocracy over the arbitrary passions of democracy</a:t>
            </a:r>
            <a:r>
              <a:rPr lang="en-US" dirty="0" smtClean="0"/>
              <a:t>.</a:t>
            </a:r>
          </a:p>
          <a:p>
            <a:endParaRPr lang="en-US" dirty="0"/>
          </a:p>
          <a:p>
            <a:r>
              <a:rPr lang="en-US" dirty="0" smtClean="0"/>
              <a:t>Favored the growth of American industry and trade with Europe. </a:t>
            </a:r>
            <a:endParaRPr lang="en-US" dirty="0"/>
          </a:p>
          <a:p>
            <a:endParaRPr lang="en-US" dirty="0"/>
          </a:p>
          <a:p>
            <a:r>
              <a:rPr lang="en-US" dirty="0" smtClean="0"/>
              <a:t>Pro-England </a:t>
            </a:r>
            <a:r>
              <a:rPr lang="en-US" dirty="0"/>
              <a:t>in Foreign Policy.</a:t>
            </a:r>
          </a:p>
          <a:p>
            <a:endParaRPr lang="en-US" dirty="0"/>
          </a:p>
        </p:txBody>
      </p:sp>
    </p:spTree>
    <p:extLst>
      <p:ext uri="{BB962C8B-B14F-4D97-AF65-F5344CB8AC3E}">
        <p14:creationId xmlns:p14="http://schemas.microsoft.com/office/powerpoint/2010/main" val="65404221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Washington’s </a:t>
            </a:r>
            <a:r>
              <a:rPr lang="en-US" smtClean="0"/>
              <a:t>Farewell Address</a:t>
            </a:r>
            <a:endParaRPr lang="en-US" dirty="0"/>
          </a:p>
        </p:txBody>
      </p:sp>
      <p:sp>
        <p:nvSpPr>
          <p:cNvPr id="5" name="Content Placeholder 4"/>
          <p:cNvSpPr>
            <a:spLocks noGrp="1"/>
          </p:cNvSpPr>
          <p:nvPr>
            <p:ph idx="1"/>
          </p:nvPr>
        </p:nvSpPr>
        <p:spPr/>
        <p:txBody>
          <a:bodyPr>
            <a:normAutofit fontScale="92500" lnSpcReduction="10000"/>
          </a:bodyPr>
          <a:lstStyle/>
          <a:p>
            <a:r>
              <a:rPr lang="en-US" dirty="0" smtClean="0"/>
              <a:t>Do not “interweave our destiny with any part of Europe” or “entangle our peace and prosperity in the toils of European ambition.”  </a:t>
            </a:r>
          </a:p>
          <a:p>
            <a:r>
              <a:rPr lang="en-US" dirty="0" smtClean="0"/>
              <a:t>Avoiding foreign entanglements in Europe, however, should not be confused with “isolationism” as many have suggested. </a:t>
            </a:r>
          </a:p>
          <a:p>
            <a:r>
              <a:rPr lang="en-US" dirty="0" smtClean="0"/>
              <a:t>How isolationist was the continued expansion across the continent of North American from 1796 – 1850?  Was American really an isolationist nation?</a:t>
            </a:r>
            <a:endParaRPr lang="en-US" dirty="0"/>
          </a:p>
        </p:txBody>
      </p:sp>
    </p:spTree>
    <p:extLst>
      <p:ext uri="{BB962C8B-B14F-4D97-AF65-F5344CB8AC3E}">
        <p14:creationId xmlns:p14="http://schemas.microsoft.com/office/powerpoint/2010/main" val="147894803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Northwest Ordinance</a:t>
            </a:r>
            <a:endParaRPr lang="en-US" dirty="0"/>
          </a:p>
        </p:txBody>
      </p:sp>
      <p:sp>
        <p:nvSpPr>
          <p:cNvPr id="3" name="Content Placeholder 2"/>
          <p:cNvSpPr>
            <a:spLocks noGrp="1"/>
          </p:cNvSpPr>
          <p:nvPr>
            <p:ph idx="1"/>
          </p:nvPr>
        </p:nvSpPr>
        <p:spPr/>
        <p:txBody>
          <a:bodyPr>
            <a:normAutofit fontScale="92500"/>
          </a:bodyPr>
          <a:lstStyle/>
          <a:p>
            <a:r>
              <a:rPr lang="en-US" dirty="0" smtClean="0"/>
              <a:t>The Congress was able to convince most of the states to cede their Western land claims. </a:t>
            </a:r>
          </a:p>
          <a:p>
            <a:r>
              <a:rPr lang="en-US" dirty="0" smtClean="0"/>
              <a:t>Selling land in the West became a major source of revenue, making it less important to insist upon a tariff immediately.  </a:t>
            </a:r>
          </a:p>
          <a:p>
            <a:r>
              <a:rPr lang="en-US" dirty="0" smtClean="0"/>
              <a:t>The 1784 Northwest Ordinance would set up five new states, each of which would be added to the union as a state equal in power to the Original Thirteen. </a:t>
            </a:r>
            <a:endParaRPr lang="en-US" dirty="0"/>
          </a:p>
        </p:txBody>
      </p:sp>
    </p:spTree>
    <p:extLst>
      <p:ext uri="{BB962C8B-B14F-4D97-AF65-F5344CB8AC3E}">
        <p14:creationId xmlns:p14="http://schemas.microsoft.com/office/powerpoint/2010/main" val="269630135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Washington Retires</a:t>
            </a:r>
            <a:endParaRPr lang="en-US" dirty="0"/>
          </a:p>
        </p:txBody>
      </p:sp>
      <p:sp>
        <p:nvSpPr>
          <p:cNvPr id="3" name="Content Placeholder 2"/>
          <p:cNvSpPr>
            <a:spLocks noGrp="1"/>
          </p:cNvSpPr>
          <p:nvPr>
            <p:ph sz="half" idx="1"/>
          </p:nvPr>
        </p:nvSpPr>
        <p:spPr/>
        <p:txBody>
          <a:bodyPr>
            <a:normAutofit fontScale="55000" lnSpcReduction="20000"/>
          </a:bodyPr>
          <a:lstStyle/>
          <a:p>
            <a:r>
              <a:rPr lang="en-US" dirty="0" smtClean="0"/>
              <a:t>Washington set a precedent by serving just two (2) terms, which would last until FDR won four elections: 1932, 1936, 140, and 1944, under extraordinary circumstances.</a:t>
            </a:r>
          </a:p>
          <a:p>
            <a:r>
              <a:rPr lang="en-US" dirty="0" smtClean="0"/>
              <a:t>Increasingly Washington tended to favor the vision of Alexander Hamilton over Thomas Jefferson.  A strong central government, free markets, commerce, trade, and industry evolved.  Nevertheless, Washington condemned faction and never endorsed Hamilton’s Federalists. </a:t>
            </a:r>
          </a:p>
          <a:p>
            <a:r>
              <a:rPr lang="en-US" dirty="0" smtClean="0"/>
              <a:t>Avoiding entanglement with European powers was a priority in foreign policy. </a:t>
            </a:r>
          </a:p>
          <a:p>
            <a:r>
              <a:rPr lang="en-US" dirty="0" smtClean="0"/>
              <a:t>The continuing virtue of the people of the United States was the most critical component of our nation’s continued and “permanent felicity.” </a:t>
            </a:r>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156990" y="1524001"/>
            <a:ext cx="3150443" cy="3770258"/>
          </a:xfrm>
        </p:spPr>
      </p:pic>
    </p:spTree>
    <p:extLst>
      <p:ext uri="{BB962C8B-B14F-4D97-AF65-F5344CB8AC3E}">
        <p14:creationId xmlns:p14="http://schemas.microsoft.com/office/powerpoint/2010/main" val="406045947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The Northwest Territory</a:t>
            </a:r>
            <a:endParaRPr lang="en-US" dirty="0"/>
          </a:p>
        </p:txBody>
      </p:sp>
      <p:sp>
        <p:nvSpPr>
          <p:cNvPr id="5" name="Content Placeholder 4"/>
          <p:cNvSpPr>
            <a:spLocks noGrp="1"/>
          </p:cNvSpPr>
          <p:nvPr>
            <p:ph sz="half" idx="1"/>
          </p:nvPr>
        </p:nvSpPr>
        <p:spPr>
          <a:xfrm>
            <a:off x="1066800" y="1524000"/>
            <a:ext cx="3048000" cy="4663440"/>
          </a:xfrm>
        </p:spPr>
        <p:txBody>
          <a:bodyPr>
            <a:normAutofit fontScale="77500" lnSpcReduction="20000"/>
          </a:bodyPr>
          <a:lstStyle/>
          <a:p>
            <a:pPr>
              <a:buFont typeface="Wingdings" panose="05000000000000000000" pitchFamily="2" charset="2"/>
              <a:buChar char="ü"/>
            </a:pPr>
            <a:r>
              <a:rPr lang="en-US" dirty="0" smtClean="0"/>
              <a:t>Five new states would be carved out of the region. </a:t>
            </a:r>
          </a:p>
          <a:p>
            <a:pPr>
              <a:buFont typeface="Wingdings" panose="05000000000000000000" pitchFamily="2" charset="2"/>
              <a:buChar char="ü"/>
            </a:pPr>
            <a:r>
              <a:rPr lang="en-US" dirty="0" smtClean="0"/>
              <a:t>Once the required number of citizens emigrated to the region, an assembly could be elected. </a:t>
            </a:r>
          </a:p>
          <a:p>
            <a:pPr>
              <a:buFont typeface="Wingdings" panose="05000000000000000000" pitchFamily="2" charset="2"/>
              <a:buChar char="ü"/>
            </a:pPr>
            <a:r>
              <a:rPr lang="en-US" dirty="0" smtClean="0"/>
              <a:t> Each state would have a bill of rights to protect their citizens.  </a:t>
            </a:r>
          </a:p>
          <a:p>
            <a:pPr>
              <a:buFont typeface="Wingdings" panose="05000000000000000000" pitchFamily="2" charset="2"/>
              <a:buChar char="ü"/>
            </a:pPr>
            <a:r>
              <a:rPr lang="en-US" dirty="0" smtClean="0"/>
              <a:t>Slavery was outlawed.</a:t>
            </a:r>
          </a:p>
          <a:p>
            <a:pPr>
              <a:buFont typeface="Wingdings" panose="05000000000000000000" pitchFamily="2" charset="2"/>
              <a:buChar char="ü"/>
            </a:pPr>
            <a:r>
              <a:rPr lang="en-US" dirty="0" smtClean="0"/>
              <a:t>Sale of lands to speculators was discouraged. </a:t>
            </a:r>
            <a:endParaRPr lang="en-US" dirty="0"/>
          </a:p>
        </p:txBody>
      </p:sp>
      <p:pic>
        <p:nvPicPr>
          <p:cNvPr id="7" name="Content Placeholder 6"/>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4114800" y="2057400"/>
            <a:ext cx="4895442" cy="3200400"/>
          </a:xfrm>
        </p:spPr>
      </p:pic>
    </p:spTree>
    <p:extLst>
      <p:ext uri="{BB962C8B-B14F-4D97-AF65-F5344CB8AC3E}">
        <p14:creationId xmlns:p14="http://schemas.microsoft.com/office/powerpoint/2010/main" val="323238399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Debts and diplomacy</a:t>
            </a:r>
            <a:endParaRPr lang="en-US" dirty="0"/>
          </a:p>
        </p:txBody>
      </p:sp>
      <p:sp>
        <p:nvSpPr>
          <p:cNvPr id="7" name="Text Placeholder 6"/>
          <p:cNvSpPr>
            <a:spLocks noGrp="1"/>
          </p:cNvSpPr>
          <p:nvPr>
            <p:ph type="body" idx="2"/>
          </p:nvPr>
        </p:nvSpPr>
        <p:spPr/>
        <p:txBody>
          <a:bodyPr>
            <a:normAutofit lnSpcReduction="10000"/>
          </a:bodyPr>
          <a:lstStyle/>
          <a:p>
            <a:r>
              <a:rPr lang="en-US" dirty="0" smtClean="0"/>
              <a:t>Redeeming the “good faith” debts of the government, and paying back the nation’s debts to France, Spain, and Holland.</a:t>
            </a:r>
            <a:endParaRPr lang="en-US" dirty="0"/>
          </a:p>
        </p:txBody>
      </p:sp>
      <p:sp>
        <p:nvSpPr>
          <p:cNvPr id="6" name="Content Placeholder 5"/>
          <p:cNvSpPr>
            <a:spLocks noGrp="1"/>
          </p:cNvSpPr>
          <p:nvPr>
            <p:ph sz="half" idx="1"/>
          </p:nvPr>
        </p:nvSpPr>
        <p:spPr/>
        <p:txBody>
          <a:bodyPr>
            <a:normAutofit fontScale="85000" lnSpcReduction="10000"/>
          </a:bodyPr>
          <a:lstStyle/>
          <a:p>
            <a:r>
              <a:rPr lang="en-US" dirty="0" smtClean="0"/>
              <a:t>Paying back France, Spain, and Holland was a major priority of the new nation.   And yet, how to collect the taxes to pay the debt was a major point of contention.</a:t>
            </a:r>
          </a:p>
          <a:p>
            <a:r>
              <a:rPr lang="en-US" dirty="0" smtClean="0"/>
              <a:t>An excise tax, or a tariff, seemed like a very reasonable solution to this problem.  Unfortunately, the Articles of Confederation required unanimous consent in order to establish such a tax.  In this case, both Virginia and tiny Rhode Island objected, and the tax was scuttled. </a:t>
            </a:r>
            <a:endParaRPr lang="en-US" dirty="0"/>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29200" y="533400"/>
            <a:ext cx="3028950" cy="1504950"/>
          </a:xfrm>
          <a:prstGeom prst="rect">
            <a:avLst/>
          </a:prstGeom>
        </p:spPr>
      </p:pic>
    </p:spTree>
    <p:extLst>
      <p:ext uri="{BB962C8B-B14F-4D97-AF65-F5344CB8AC3E}">
        <p14:creationId xmlns:p14="http://schemas.microsoft.com/office/powerpoint/2010/main" val="227599107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219200" y="152400"/>
            <a:ext cx="7498080" cy="792480"/>
          </a:xfrm>
        </p:spPr>
        <p:txBody>
          <a:bodyPr>
            <a:normAutofit fontScale="90000"/>
          </a:bodyPr>
          <a:lstStyle/>
          <a:p>
            <a:r>
              <a:rPr lang="en-US" dirty="0" smtClean="0"/>
              <a:t>Soldiers and Currency Speculation</a:t>
            </a:r>
            <a:endParaRPr lang="en-US" dirty="0"/>
          </a:p>
        </p:txBody>
      </p:sp>
      <p:sp>
        <p:nvSpPr>
          <p:cNvPr id="6" name="Content Placeholder 5"/>
          <p:cNvSpPr>
            <a:spLocks noGrp="1"/>
          </p:cNvSpPr>
          <p:nvPr>
            <p:ph sz="half" idx="1"/>
          </p:nvPr>
        </p:nvSpPr>
        <p:spPr>
          <a:xfrm>
            <a:off x="1066800" y="838200"/>
            <a:ext cx="4114800" cy="5791200"/>
          </a:xfrm>
        </p:spPr>
        <p:txBody>
          <a:bodyPr>
            <a:normAutofit fontScale="70000" lnSpcReduction="20000"/>
          </a:bodyPr>
          <a:lstStyle/>
          <a:p>
            <a:pPr marL="82296" indent="0">
              <a:buNone/>
            </a:pPr>
            <a:r>
              <a:rPr lang="en-US" dirty="0" smtClean="0"/>
              <a:t>Domestically, there was a major currency problem as well.  During the war, money speculators had bought up as many of the paper bills distributed by the Congress as possible.  Many merchants and storekeeps would not accept continental currency during the war, and insisted on specie.   Wealthy money speculators would exchange paper money for specie – at a significant markdown.  Say, one dollar in gold for a $10 paper certificate.  Their hope – which eventually would come to fruition – was that the Congress would pay off the paper money at face value.  When this happened, speculators made lots of money, and the soldiers and government contractors who had been paid in these formerly worthless paper bills were left bitterly robbed of their rightful pay.</a:t>
            </a:r>
            <a:endParaRPr lang="en-US" dirty="0"/>
          </a:p>
        </p:txBody>
      </p:sp>
      <p:pic>
        <p:nvPicPr>
          <p:cNvPr id="8" name="Content Placeholder 7"/>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105400" y="1219200"/>
            <a:ext cx="3810000" cy="4933950"/>
          </a:xfrm>
        </p:spPr>
      </p:pic>
    </p:spTree>
    <p:extLst>
      <p:ext uri="{BB962C8B-B14F-4D97-AF65-F5344CB8AC3E}">
        <p14:creationId xmlns:p14="http://schemas.microsoft.com/office/powerpoint/2010/main" val="317062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Shays’ Rebellion, 1786</a:t>
            </a:r>
            <a:endParaRPr lang="en-US" dirty="0"/>
          </a:p>
        </p:txBody>
      </p:sp>
      <p:sp>
        <p:nvSpPr>
          <p:cNvPr id="6" name="Content Placeholder 5"/>
          <p:cNvSpPr>
            <a:spLocks noGrp="1"/>
          </p:cNvSpPr>
          <p:nvPr>
            <p:ph sz="half" idx="1"/>
          </p:nvPr>
        </p:nvSpPr>
        <p:spPr/>
        <p:txBody>
          <a:bodyPr>
            <a:normAutofit fontScale="85000" lnSpcReduction="20000"/>
          </a:bodyPr>
          <a:lstStyle/>
          <a:p>
            <a:pPr marL="82296" indent="0">
              <a:buNone/>
            </a:pPr>
            <a:r>
              <a:rPr lang="en-US" dirty="0" smtClean="0"/>
              <a:t>In 1786, a group of Western Massachusetts farmers, many of whom were also former members of the Continental Army, found themselves up against loan collectors.  When creditors attempted to seize the men’s land and even imprison some of the debtors, violence erupted.  The state militia was brought in, but turmoil still prevailed in Massachusetts. </a:t>
            </a:r>
            <a:endParaRPr lang="en-US" dirty="0"/>
          </a:p>
        </p:txBody>
      </p:sp>
      <p:pic>
        <p:nvPicPr>
          <p:cNvPr id="8" name="Content Placeholder 7"/>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354388" y="1524000"/>
            <a:ext cx="3502523" cy="4664075"/>
          </a:xfrm>
        </p:spPr>
      </p:pic>
    </p:spTree>
    <p:extLst>
      <p:ext uri="{BB962C8B-B14F-4D97-AF65-F5344CB8AC3E}">
        <p14:creationId xmlns:p14="http://schemas.microsoft.com/office/powerpoint/2010/main" val="34925840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Resolution to Shays’ Rebellion</a:t>
            </a:r>
            <a:endParaRPr lang="en-US" dirty="0"/>
          </a:p>
        </p:txBody>
      </p:sp>
      <p:sp>
        <p:nvSpPr>
          <p:cNvPr id="3" name="Content Placeholder 2"/>
          <p:cNvSpPr>
            <a:spLocks noGrp="1"/>
          </p:cNvSpPr>
          <p:nvPr>
            <p:ph sz="half" idx="1"/>
          </p:nvPr>
        </p:nvSpPr>
        <p:spPr>
          <a:xfrm>
            <a:off x="1143000" y="1524000"/>
            <a:ext cx="3950208" cy="5105400"/>
          </a:xfrm>
        </p:spPr>
        <p:txBody>
          <a:bodyPr>
            <a:normAutofit fontScale="70000" lnSpcReduction="20000"/>
          </a:bodyPr>
          <a:lstStyle/>
          <a:p>
            <a:pPr marL="82296" indent="0">
              <a:buNone/>
            </a:pPr>
            <a:r>
              <a:rPr lang="en-US" dirty="0" smtClean="0"/>
              <a:t>During the 18</a:t>
            </a:r>
            <a:r>
              <a:rPr lang="en-US" baseline="30000" dirty="0" smtClean="0"/>
              <a:t>th</a:t>
            </a:r>
            <a:r>
              <a:rPr lang="en-US" dirty="0" smtClean="0"/>
              <a:t> Century, the idea of disorder in society was bad enough.  The Founding Fathers, and particularly George Washington, were alarmed that citizens would resist the law by threat of force.  But what happened after the next election in Massachusetts may have been even more unsettling.  Debtors in the state were able to elect a majority to the state assembly, and pass laws forgiving much of their debt.  Tyranny of the majority – a flaw in democratic governments everywhere – was as frightening to the Founding Fathers as anything the English had offered during the 1760s and 1770s.  Efforts to revise the Articles of Confederation were redoubled. </a:t>
            </a:r>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181600" y="1600200"/>
            <a:ext cx="3498056" cy="4664075"/>
          </a:xfrm>
        </p:spPr>
      </p:pic>
    </p:spTree>
    <p:extLst>
      <p:ext uri="{BB962C8B-B14F-4D97-AF65-F5344CB8AC3E}">
        <p14:creationId xmlns:p14="http://schemas.microsoft.com/office/powerpoint/2010/main" val="238333654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1231</TotalTime>
  <Words>2597</Words>
  <Application>Microsoft Office PowerPoint</Application>
  <PresentationFormat>On-screen Show (4:3)</PresentationFormat>
  <Paragraphs>159</Paragraphs>
  <Slides>40</Slides>
  <Notes>0</Notes>
  <HiddenSlides>0</HiddenSlides>
  <MMClips>0</MMClips>
  <ScaleCrop>false</ScaleCrop>
  <HeadingPairs>
    <vt:vector size="4" baseType="variant">
      <vt:variant>
        <vt:lpstr>Theme</vt:lpstr>
      </vt:variant>
      <vt:variant>
        <vt:i4>1</vt:i4>
      </vt:variant>
      <vt:variant>
        <vt:lpstr>Slide Titles</vt:lpstr>
      </vt:variant>
      <vt:variant>
        <vt:i4>40</vt:i4>
      </vt:variant>
    </vt:vector>
  </HeadingPairs>
  <TitlesOfParts>
    <vt:vector size="41" baseType="lpstr">
      <vt:lpstr>Solstice</vt:lpstr>
      <vt:lpstr>The Crisis Period and the Early Republic, 1781 - 1796</vt:lpstr>
      <vt:lpstr>What’s so bad about the Articles?</vt:lpstr>
      <vt:lpstr>The Accomplishments of the Articles of Confederation</vt:lpstr>
      <vt:lpstr>The Northwest Ordinance</vt:lpstr>
      <vt:lpstr>The Northwest Territory</vt:lpstr>
      <vt:lpstr>Debts and diplomacy</vt:lpstr>
      <vt:lpstr>Soldiers and Currency Speculation</vt:lpstr>
      <vt:lpstr>Shays’ Rebellion, 1786</vt:lpstr>
      <vt:lpstr>The Resolution to Shays’ Rebellion</vt:lpstr>
      <vt:lpstr>The Constitutional Convention</vt:lpstr>
      <vt:lpstr>The Constitutional Convention</vt:lpstr>
      <vt:lpstr>The Founding Fathers</vt:lpstr>
      <vt:lpstr>Legitimacy </vt:lpstr>
      <vt:lpstr>Dissent - Antifederalists</vt:lpstr>
      <vt:lpstr>The Great Compromise</vt:lpstr>
      <vt:lpstr>The Electoral College</vt:lpstr>
      <vt:lpstr>The Three-Fifths Compromise</vt:lpstr>
      <vt:lpstr>The *-*-*-*-*-*-* Issue </vt:lpstr>
      <vt:lpstr>The Constitution, 1787</vt:lpstr>
      <vt:lpstr>Separation of Powers</vt:lpstr>
      <vt:lpstr>Checks and Balances</vt:lpstr>
      <vt:lpstr>Federalism</vt:lpstr>
      <vt:lpstr>Pluralism</vt:lpstr>
      <vt:lpstr>Minority Rights</vt:lpstr>
      <vt:lpstr>Faction</vt:lpstr>
      <vt:lpstr>Ratification</vt:lpstr>
      <vt:lpstr>The Federalist Papers</vt:lpstr>
      <vt:lpstr>Federalists</vt:lpstr>
      <vt:lpstr>Antifederalists</vt:lpstr>
      <vt:lpstr>The presidency of George Washington</vt:lpstr>
      <vt:lpstr> New York City, 1789</vt:lpstr>
      <vt:lpstr>Accomplishments of Washington</vt:lpstr>
      <vt:lpstr>The Judiciary Act of 1789</vt:lpstr>
      <vt:lpstr>The Bill of Rights</vt:lpstr>
      <vt:lpstr>The Whiskey Rebellion</vt:lpstr>
      <vt:lpstr>The French Revolution</vt:lpstr>
      <vt:lpstr>Jefferson’s Republicans</vt:lpstr>
      <vt:lpstr>Hamilton’s Federalists</vt:lpstr>
      <vt:lpstr>Washington’s Farewell Address</vt:lpstr>
      <vt:lpstr>Washington Retires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Crisis Period and the Early Republic, 1781 - 1796</dc:title>
  <dc:creator>Adam</dc:creator>
  <cp:lastModifiedBy>Adam</cp:lastModifiedBy>
  <cp:revision>33</cp:revision>
  <dcterms:created xsi:type="dcterms:W3CDTF">2013-10-13T22:59:38Z</dcterms:created>
  <dcterms:modified xsi:type="dcterms:W3CDTF">2013-10-21T01:32:05Z</dcterms:modified>
</cp:coreProperties>
</file>